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601" r:id="rId3"/>
    <p:sldId id="771" r:id="rId4"/>
    <p:sldId id="807" r:id="rId5"/>
    <p:sldId id="772" r:id="rId6"/>
    <p:sldId id="808" r:id="rId7"/>
    <p:sldId id="615" r:id="rId8"/>
    <p:sldId id="686" r:id="rId9"/>
    <p:sldId id="687" r:id="rId10"/>
    <p:sldId id="773" r:id="rId11"/>
    <p:sldId id="774" r:id="rId12"/>
    <p:sldId id="578" r:id="rId13"/>
    <p:sldId id="775" r:id="rId14"/>
    <p:sldId id="809" r:id="rId15"/>
    <p:sldId id="776" r:id="rId16"/>
    <p:sldId id="777" r:id="rId17"/>
    <p:sldId id="655" r:id="rId18"/>
    <p:sldId id="778" r:id="rId19"/>
    <p:sldId id="814" r:id="rId20"/>
    <p:sldId id="657" r:id="rId21"/>
    <p:sldId id="779" r:id="rId22"/>
    <p:sldId id="810" r:id="rId23"/>
    <p:sldId id="556" r:id="rId24"/>
    <p:sldId id="811" r:id="rId25"/>
    <p:sldId id="780" r:id="rId26"/>
    <p:sldId id="781" r:id="rId27"/>
    <p:sldId id="812" r:id="rId28"/>
    <p:sldId id="784" r:id="rId29"/>
    <p:sldId id="813" r:id="rId30"/>
    <p:sldId id="648" r:id="rId31"/>
    <p:sldId id="791" r:id="rId32"/>
    <p:sldId id="790" r:id="rId33"/>
    <p:sldId id="795" r:id="rId34"/>
    <p:sldId id="788" r:id="rId35"/>
    <p:sldId id="796" r:id="rId36"/>
    <p:sldId id="789" r:id="rId37"/>
    <p:sldId id="794" r:id="rId38"/>
    <p:sldId id="787" r:id="rId39"/>
    <p:sldId id="793" r:id="rId40"/>
    <p:sldId id="786" r:id="rId41"/>
    <p:sldId id="792" r:id="rId42"/>
    <p:sldId id="785" r:id="rId43"/>
    <p:sldId id="797" r:id="rId44"/>
    <p:sldId id="798" r:id="rId45"/>
    <p:sldId id="799" r:id="rId46"/>
    <p:sldId id="800" r:id="rId47"/>
    <p:sldId id="801" r:id="rId48"/>
    <p:sldId id="802" r:id="rId49"/>
    <p:sldId id="803" r:id="rId50"/>
    <p:sldId id="804" r:id="rId51"/>
    <p:sldId id="805" r:id="rId52"/>
    <p:sldId id="806" r:id="rId53"/>
    <p:sldId id="782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1900" b="1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BBE0E3"/>
    <a:srgbClr val="CECEEF"/>
    <a:srgbClr val="FF0000"/>
    <a:srgbClr val="FF99CC"/>
    <a:srgbClr val="003300"/>
    <a:srgbClr val="BE0A2F"/>
    <a:srgbClr val="002768"/>
    <a:srgbClr val="800000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62" autoAdjust="0"/>
    <p:restoredTop sz="97206" autoAdjust="0"/>
  </p:normalViewPr>
  <p:slideViewPr>
    <p:cSldViewPr>
      <p:cViewPr varScale="1">
        <p:scale>
          <a:sx n="72" d="100"/>
          <a:sy n="72" d="100"/>
        </p:scale>
        <p:origin x="77" y="19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31069-E1F9-467E-A098-C324F6B7A97D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25D29-E80C-4530-8048-C32ADFC59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66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B8B58-D344-4AF8-A2E2-9FD42509DB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3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C38F4-DF28-4C8D-A304-CC9F5E72D3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245F3-FA90-4544-86FA-D0F3DB2743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3F588-4E87-4DA3-BE6F-1F99BE5E0A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22BD5-5EE6-495A-B78E-BBF6AA1534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48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94801-AFD9-4539-AC5E-A2BBB1BCBE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5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768620-E301-4D42-9DCE-CE15515D4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6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92406-EDCB-43BA-BF0C-4E8600BF0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3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A7884E-3086-46C7-A0CF-37135003C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C60E6-3241-4A82-8F6A-2127A7F69B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696CE-69D3-45BF-ABCB-D7319E2B22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2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F698A-7E15-4184-9783-D33DBA748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3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>
              <a:defRPr/>
            </a:pPr>
            <a:fld id="{971DB86B-0843-4E17-9709-88591393B4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CS 2021</a:t>
            </a:r>
          </a:p>
          <a:p>
            <a:pPr algn="ctr"/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9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Exposure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</p:txBody>
      </p:sp>
      <p:sp>
        <p:nvSpPr>
          <p:cNvPr id="7" name="WordArt 7"/>
          <p:cNvSpPr>
            <a:spLocks noChangeArrowheads="1" noChangeShapeType="1" noTextEdit="1"/>
          </p:cNvSpPr>
          <p:nvPr/>
        </p:nvSpPr>
        <p:spPr bwMode="auto">
          <a:xfrm>
            <a:off x="182880" y="3581400"/>
            <a:ext cx="877824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Creating Custom Colors and Repetition</a:t>
            </a:r>
          </a:p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with Random Numbers and Graphics</a:t>
            </a:r>
          </a:p>
        </p:txBody>
      </p:sp>
      <p:sp>
        <p:nvSpPr>
          <p:cNvPr id="10" name="WordArt 6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82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8 Section 7-9 Slides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0" t="8051" r="18417" b="5597"/>
          <a:stretch/>
        </p:blipFill>
        <p:spPr bwMode="auto">
          <a:xfrm>
            <a:off x="182880" y="182880"/>
            <a:ext cx="605279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505200" y="1586769"/>
            <a:ext cx="5638800" cy="32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8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688" r="955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WordArt 2"/>
          <p:cNvSpPr>
            <a:spLocks noChangeArrowheads="1" noChangeShapeType="1" noTextEdit="1"/>
          </p:cNvSpPr>
          <p:nvPr/>
        </p:nvSpPr>
        <p:spPr bwMode="auto">
          <a:xfrm>
            <a:off x="381000" y="2895600"/>
            <a:ext cx="8305800" cy="192024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Random</a:t>
            </a:r>
          </a:p>
        </p:txBody>
      </p:sp>
      <p:sp>
        <p:nvSpPr>
          <p:cNvPr id="47107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8.8</a:t>
            </a:r>
          </a:p>
        </p:txBody>
      </p:sp>
      <p:sp>
        <p:nvSpPr>
          <p:cNvPr id="47108" name="WordArt 2"/>
          <p:cNvSpPr>
            <a:spLocks noChangeArrowheads="1" noChangeShapeType="1" noTextEdit="1"/>
          </p:cNvSpPr>
          <p:nvPr/>
        </p:nvSpPr>
        <p:spPr bwMode="auto">
          <a:xfrm>
            <a:off x="381000" y="1295400"/>
            <a:ext cx="8305800" cy="21031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Creating</a:t>
            </a:r>
          </a:p>
        </p:txBody>
      </p:sp>
      <p:sp>
        <p:nvSpPr>
          <p:cNvPr id="47109" name="WordArt 2"/>
          <p:cNvSpPr>
            <a:spLocks noChangeArrowheads="1" noChangeShapeType="1" noTextEdit="1"/>
          </p:cNvSpPr>
          <p:nvPr/>
        </p:nvSpPr>
        <p:spPr bwMode="auto">
          <a:xfrm>
            <a:off x="381000" y="4648200"/>
            <a:ext cx="8305800" cy="192024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Numbers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9264" r="20001" b="9192"/>
          <a:stretch/>
        </p:blipFill>
        <p:spPr bwMode="auto">
          <a:xfrm>
            <a:off x="182878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08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9264" r="20001" b="9192"/>
          <a:stretch/>
        </p:blipFill>
        <p:spPr bwMode="auto">
          <a:xfrm>
            <a:off x="182878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35553" r="65000" b="14268"/>
          <a:stretch/>
        </p:blipFill>
        <p:spPr bwMode="auto">
          <a:xfrm>
            <a:off x="6603530" y="3505200"/>
            <a:ext cx="2357588" cy="31699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38090" r="65000" b="11732"/>
          <a:stretch/>
        </p:blipFill>
        <p:spPr bwMode="auto">
          <a:xfrm>
            <a:off x="6603530" y="182879"/>
            <a:ext cx="2357587" cy="31699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8288" y="18288"/>
            <a:ext cx="6400800" cy="2936188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7778750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7778750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7778750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7778750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7778750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7778750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7778750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7778750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7778750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2800" b="0" dirty="0">
                <a:latin typeface="Rockwell Extra Bold" panose="02060903040505020403" pitchFamily="18" charset="0"/>
                <a:sym typeface="Symbol" pitchFamily="18" charset="2"/>
              </a:rPr>
              <a:t>Since we are working with 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2800" b="0" dirty="0">
                <a:latin typeface="Rockwell Extra Bold" panose="02060903040505020403" pitchFamily="18" charset="0"/>
                <a:sym typeface="Symbol" pitchFamily="18" charset="2"/>
              </a:rPr>
              <a:t>RANDOM numbers, 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2800" b="0" dirty="0">
                <a:latin typeface="Rockwell Extra Bold" panose="02060903040505020403" pitchFamily="18" charset="0"/>
                <a:sym typeface="Symbol" pitchFamily="18" charset="2"/>
              </a:rPr>
              <a:t>your outputs 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2800" b="0" dirty="0">
                <a:latin typeface="Rockwell Extra Bold" panose="02060903040505020403" pitchFamily="18" charset="0"/>
                <a:sym typeface="Symbol" pitchFamily="18" charset="2"/>
              </a:rPr>
              <a:t>will be different than mine – 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2800" b="0" dirty="0">
                <a:latin typeface="Rockwell Extra Bold" panose="02060903040505020403" pitchFamily="18" charset="0"/>
                <a:sym typeface="Symbol" pitchFamily="18" charset="2"/>
              </a:rPr>
              <a:t>and also different from the 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2800" b="0" dirty="0">
                <a:latin typeface="Rockwell Extra Bold" panose="02060903040505020403" pitchFamily="18" charset="0"/>
                <a:sym typeface="Symbol" pitchFamily="18" charset="2"/>
              </a:rPr>
              <a:t>other students in the class.</a:t>
            </a:r>
          </a:p>
        </p:txBody>
      </p:sp>
    </p:spTree>
    <p:extLst>
      <p:ext uri="{BB962C8B-B14F-4D97-AF65-F5344CB8AC3E}">
        <p14:creationId xmlns:p14="http://schemas.microsoft.com/office/powerpoint/2010/main" val="318857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10256" r="5749" b="9678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69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0" y="182880"/>
            <a:ext cx="8778240" cy="6492240"/>
            <a:chOff x="182880" y="182880"/>
            <a:chExt cx="8778240" cy="6492240"/>
          </a:xfrm>
        </p:grpSpPr>
        <p:pic>
          <p:nvPicPr>
            <p:cNvPr id="12290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9" t="11911" r="4667" b="21147"/>
            <a:stretch/>
          </p:blipFill>
          <p:spPr bwMode="auto">
            <a:xfrm>
              <a:off x="182880" y="182880"/>
              <a:ext cx="8778240" cy="3154680"/>
            </a:xfrm>
            <a:prstGeom prst="rect">
              <a:avLst/>
            </a:prstGeom>
            <a:noFill/>
            <a:ln w="152400">
              <a:solidFill>
                <a:srgbClr val="CECEE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2292" name="Picture 4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9" t="15660" r="4667" b="17507"/>
            <a:stretch/>
          </p:blipFill>
          <p:spPr bwMode="auto">
            <a:xfrm>
              <a:off x="182880" y="3520440"/>
              <a:ext cx="8778240" cy="3154680"/>
            </a:xfrm>
            <a:prstGeom prst="rect">
              <a:avLst/>
            </a:prstGeom>
            <a:noFill/>
            <a:ln w="152400">
              <a:solidFill>
                <a:srgbClr val="CECEE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9" t="11911" r="4667" b="78172"/>
            <a:stretch/>
          </p:blipFill>
          <p:spPr bwMode="auto">
            <a:xfrm>
              <a:off x="182880" y="3520440"/>
              <a:ext cx="8778240" cy="467360"/>
            </a:xfrm>
            <a:prstGeom prst="rect">
              <a:avLst/>
            </a:prstGeom>
            <a:noFill/>
            <a:ln w="1524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851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pPr eaLnBrk="1" hangingPunct="1"/>
            <a:r>
              <a:rPr lang="en-US" altLang="en-US" sz="4800">
                <a:latin typeface="Arial Black" pitchFamily="34" charset="0"/>
              </a:rPr>
              <a:t>Simulations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5306068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sz="2800" dirty="0">
                <a:latin typeface="Arial" charset="0"/>
                <a:sym typeface="Symbol" pitchFamily="18" charset="2"/>
              </a:rPr>
              <a:t>Random numbers are used extensively in computer simulations.</a:t>
            </a:r>
          </a:p>
          <a:p>
            <a:pPr eaLnBrk="1" hangingPunct="1">
              <a:lnSpc>
                <a:spcPct val="110000"/>
              </a:lnSpc>
            </a:pPr>
            <a:endParaRPr lang="en-US" altLang="en-US" sz="2800" dirty="0">
              <a:latin typeface="Arial" charset="0"/>
              <a:sym typeface="Symbol" pitchFamily="18" charset="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800" dirty="0">
                <a:latin typeface="Arial" charset="0"/>
                <a:sym typeface="Symbol" pitchFamily="18" charset="2"/>
              </a:rPr>
              <a:t>The next 2 programs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800" dirty="0">
                <a:latin typeface="Arial" charset="0"/>
                <a:sym typeface="Symbol" pitchFamily="18" charset="2"/>
              </a:rPr>
              <a:t>deal with a simple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800" dirty="0">
                <a:latin typeface="Arial" charset="0"/>
                <a:sym typeface="Symbol" pitchFamily="18" charset="2"/>
              </a:rPr>
              <a:t>simulation of rolling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800" dirty="0">
                <a:latin typeface="Arial" charset="0"/>
                <a:sym typeface="Symbol" pitchFamily="18" charset="2"/>
              </a:rPr>
              <a:t>2 dice 1,000,000 times.</a:t>
            </a:r>
          </a:p>
          <a:p>
            <a:pPr eaLnBrk="1" hangingPunct="1">
              <a:lnSpc>
                <a:spcPct val="110000"/>
              </a:lnSpc>
            </a:pPr>
            <a:endParaRPr lang="en-US" altLang="en-US" sz="2800" dirty="0">
              <a:latin typeface="Arial" charset="0"/>
              <a:sym typeface="Symbol" pitchFamily="18" charset="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800" dirty="0">
                <a:latin typeface="Arial" charset="0"/>
                <a:sym typeface="Symbol" pitchFamily="18" charset="2"/>
              </a:rPr>
              <a:t>This same concept is also used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800" dirty="0">
                <a:latin typeface="Arial" charset="0"/>
                <a:sym typeface="Symbol" pitchFamily="18" charset="2"/>
              </a:rPr>
              <a:t>i</a:t>
            </a:r>
            <a:r>
              <a:rPr lang="en-US" altLang="en-US" sz="2800">
                <a:latin typeface="Arial" charset="0"/>
                <a:sym typeface="Symbol" pitchFamily="18" charset="2"/>
              </a:rPr>
              <a:t>n </a:t>
            </a:r>
            <a:r>
              <a:rPr lang="en-US" altLang="en-US" sz="2800" dirty="0">
                <a:latin typeface="Arial" charset="0"/>
                <a:sym typeface="Symbol" pitchFamily="18" charset="2"/>
              </a:rPr>
              <a:t>video games, military software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800" dirty="0">
                <a:latin typeface="Arial" charset="0"/>
                <a:sym typeface="Symbol" pitchFamily="18" charset="2"/>
              </a:rPr>
              <a:t>statistics and cryptology.</a:t>
            </a:r>
          </a:p>
        </p:txBody>
      </p:sp>
      <p:pic>
        <p:nvPicPr>
          <p:cNvPr id="55300" name="Picture 27" descr="j01779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3657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26" descr="j028364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19812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996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t="9374" r="23916" b="9236"/>
          <a:stretch/>
        </p:blipFill>
        <p:spPr bwMode="auto">
          <a:xfrm>
            <a:off x="182878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977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t="9374" r="23916" b="9236"/>
          <a:stretch/>
        </p:blipFill>
        <p:spPr bwMode="auto">
          <a:xfrm>
            <a:off x="182878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8378" r="41833" b="17177"/>
          <a:stretch/>
        </p:blipFill>
        <p:spPr bwMode="auto">
          <a:xfrm>
            <a:off x="4800600" y="838200"/>
            <a:ext cx="4160518" cy="3412067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8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WordArt 2"/>
          <p:cNvSpPr>
            <a:spLocks noChangeArrowheads="1" noChangeShapeType="1" noTextEdit="1"/>
          </p:cNvSpPr>
          <p:nvPr/>
        </p:nvSpPr>
        <p:spPr bwMode="auto">
          <a:xfrm>
            <a:off x="457200" y="3718560"/>
            <a:ext cx="8382000" cy="283464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Custom Colors</a:t>
            </a:r>
          </a:p>
        </p:txBody>
      </p:sp>
      <p:sp>
        <p:nvSpPr>
          <p:cNvPr id="41987" name="WordArt 3"/>
          <p:cNvSpPr>
            <a:spLocks noChangeArrowheads="1" noChangeShapeType="1" noTextEdit="1"/>
          </p:cNvSpPr>
          <p:nvPr/>
        </p:nvSpPr>
        <p:spPr bwMode="auto">
          <a:xfrm>
            <a:off x="457200" y="129540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   Creating       </a:t>
            </a:r>
          </a:p>
        </p:txBody>
      </p:sp>
      <p:sp>
        <p:nvSpPr>
          <p:cNvPr id="4198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8.7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dirty="0">
                <a:latin typeface="Arial Black" pitchFamily="34" charset="0"/>
              </a:rPr>
              <a:t>What else is wrong?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182880" y="1381125"/>
            <a:ext cx="8778240" cy="1852815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sz="2600" dirty="0">
                <a:latin typeface="Arial" charset="0"/>
                <a:sym typeface="Symbol" pitchFamily="18" charset="2"/>
              </a:rPr>
              <a:t>Aside from the </a:t>
            </a:r>
            <a:r>
              <a:rPr lang="en-US" altLang="en-US" sz="2600" i="1" dirty="0">
                <a:latin typeface="Arial" charset="0"/>
                <a:sym typeface="Symbol" pitchFamily="18" charset="2"/>
              </a:rPr>
              <a:t>double </a:t>
            </a:r>
            <a:r>
              <a:rPr lang="en-US" altLang="en-US" sz="2600" dirty="0">
                <a:latin typeface="Arial" charset="0"/>
                <a:sym typeface="Symbol" pitchFamily="18" charset="2"/>
              </a:rPr>
              <a:t>issue the simulation seems OK. 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600" dirty="0">
                <a:latin typeface="Arial" charset="0"/>
                <a:sym typeface="Symbol" pitchFamily="18" charset="2"/>
              </a:rPr>
              <a:t>It may seem logical to think that the number of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600" dirty="0">
                <a:latin typeface="Arial" charset="0"/>
                <a:sym typeface="Symbol" pitchFamily="18" charset="2"/>
              </a:rPr>
              <a:t>2s, 7s, and 11s rolled would be about the same.  However, this is not true.  Look at the chart below:</a:t>
            </a:r>
          </a:p>
        </p:txBody>
      </p:sp>
      <p:pic>
        <p:nvPicPr>
          <p:cNvPr id="57348" name="Picture 5" descr="j0282748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6" descr="j0303364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971675"/>
            <a:ext cx="6477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7" descr="j0282747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762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90486" name="Group 66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940951"/>
              </p:ext>
            </p:extLst>
          </p:nvPr>
        </p:nvGraphicFramePr>
        <p:xfrm>
          <a:off x="457200" y="3581400"/>
          <a:ext cx="8229600" cy="3200400"/>
        </p:xfrm>
        <a:graphic>
          <a:graphicData uri="http://schemas.openxmlformats.org/drawingml/2006/table">
            <a:tbl>
              <a:tblPr/>
              <a:tblGrid>
                <a:gridCol w="1176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3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9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Dice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73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12682" r="17500" b="6589"/>
          <a:stretch/>
        </p:blipFill>
        <p:spPr bwMode="auto">
          <a:xfrm>
            <a:off x="182878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092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12682" r="17500" b="6589"/>
          <a:stretch/>
        </p:blipFill>
        <p:spPr bwMode="auto">
          <a:xfrm>
            <a:off x="182878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t="28826" r="41833" b="26840"/>
          <a:stretch/>
        </p:blipFill>
        <p:spPr bwMode="auto">
          <a:xfrm>
            <a:off x="4953000" y="182878"/>
            <a:ext cx="4008117" cy="292608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8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WordArt 2"/>
          <p:cNvSpPr>
            <a:spLocks noChangeArrowheads="1" noChangeShapeType="1" noTextEdit="1"/>
          </p:cNvSpPr>
          <p:nvPr/>
        </p:nvSpPr>
        <p:spPr bwMode="auto">
          <a:xfrm>
            <a:off x="457200" y="3886200"/>
            <a:ext cx="838200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with Graphics   </a:t>
            </a:r>
          </a:p>
        </p:txBody>
      </p:sp>
      <p:sp>
        <p:nvSpPr>
          <p:cNvPr id="52227" name="WordArt 3"/>
          <p:cNvSpPr>
            <a:spLocks noChangeArrowheads="1" noChangeShapeType="1" noTextEdit="1"/>
          </p:cNvSpPr>
          <p:nvPr/>
        </p:nvSpPr>
        <p:spPr bwMode="auto">
          <a:xfrm>
            <a:off x="457200" y="1524000"/>
            <a:ext cx="838200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Using Random #s</a:t>
            </a:r>
          </a:p>
        </p:txBody>
      </p:sp>
      <p:sp>
        <p:nvSpPr>
          <p:cNvPr id="5222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8.9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8161" r="15383" b="7251"/>
          <a:stretch/>
        </p:blipFill>
        <p:spPr bwMode="auto">
          <a:xfrm>
            <a:off x="182880" y="182880"/>
            <a:ext cx="8778237" cy="6493935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94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8161" r="15383" b="7251"/>
          <a:stretch/>
        </p:blipFill>
        <p:spPr bwMode="auto">
          <a:xfrm>
            <a:off x="182880" y="182880"/>
            <a:ext cx="8778237" cy="6493935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38928" y="0"/>
            <a:ext cx="4005072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928" y="2277533"/>
            <a:ext cx="4004672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928" y="4563533"/>
            <a:ext cx="400467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5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8381" r="10582" b="6038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585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8381" r="10582" b="6038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18" y="0"/>
            <a:ext cx="4010882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18" y="2286000"/>
            <a:ext cx="4010882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118" y="4572000"/>
            <a:ext cx="401088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43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91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2880360" y="0"/>
            <a:ext cx="6263640" cy="35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5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10587" r="17235" b="11994"/>
          <a:stretch/>
        </p:blipFill>
        <p:spPr bwMode="auto">
          <a:xfrm>
            <a:off x="182878" y="182878"/>
            <a:ext cx="8778241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556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2438400"/>
          </a:xfrm>
        </p:spPr>
        <p:txBody>
          <a:bodyPr/>
          <a:lstStyle/>
          <a:p>
            <a:pPr eaLnBrk="1" hangingPunct="1"/>
            <a:r>
              <a:rPr lang="en-US" sz="4800">
                <a:latin typeface="Arial Black" pitchFamily="34" charset="0"/>
              </a:rPr>
              <a:t>Changing Random Number Ranges to Affect the Graphics Program Output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381000" y="2693988"/>
            <a:ext cx="8458200" cy="3951851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tabLst>
                <a:tab pos="457200" algn="l"/>
                <a:tab pos="914400" algn="l"/>
                <a:tab pos="1254125" algn="l"/>
              </a:tabLst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The next several slides will still show program </a:t>
            </a:r>
            <a:r>
              <a:rPr lang="en-US" sz="2600" b="0" dirty="0">
                <a:cs typeface="Arial" panose="020B0604020202020204" pitchFamily="34" charset="0"/>
                <a:sym typeface="Symbol" pitchFamily="18" charset="2"/>
              </a:rPr>
              <a:t>RandomGraphics03.py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, but the output of the program is different.  You need to figure out how to change the each program to make it produce the output shown.</a:t>
            </a:r>
          </a:p>
          <a:p>
            <a:pPr>
              <a:lnSpc>
                <a:spcPct val="110000"/>
              </a:lnSpc>
              <a:tabLst>
                <a:tab pos="457200" algn="l"/>
                <a:tab pos="914400" algn="l"/>
                <a:tab pos="1254125" algn="l"/>
              </a:tabLst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  <a:sym typeface="Symbol" pitchFamily="18" charset="2"/>
            </a:endParaRPr>
          </a:p>
          <a:p>
            <a:pPr marL="914400">
              <a:lnSpc>
                <a:spcPct val="110000"/>
              </a:lnSpc>
              <a:tabLst>
                <a:tab pos="457200" algn="l"/>
                <a:tab pos="914400" algn="l"/>
                <a:tab pos="1254125" algn="l"/>
              </a:tabLst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	 	 NOTE:  </a:t>
            </a:r>
          </a:p>
          <a:p>
            <a:pPr marL="914400">
              <a:lnSpc>
                <a:spcPct val="110000"/>
              </a:lnSpc>
              <a:tabLst>
                <a:tab pos="457200" algn="l"/>
                <a:tab pos="914400" algn="l"/>
                <a:tab pos="1254125" algn="l"/>
              </a:tabLst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	 	 This skill is essential</a:t>
            </a:r>
          </a:p>
          <a:p>
            <a:pPr marL="914400">
              <a:lnSpc>
                <a:spcPct val="110000"/>
              </a:lnSpc>
              <a:tabLst>
                <a:tab pos="457200" algn="l"/>
                <a:tab pos="914400" algn="l"/>
                <a:tab pos="1254125" algn="l"/>
              </a:tabLst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	 	 in doing </a:t>
            </a:r>
            <a:r>
              <a:rPr lang="en-US" sz="2800" b="0" dirty="0">
                <a:cs typeface="Arial" panose="020B0604020202020204" pitchFamily="34" charset="0"/>
                <a:sym typeface="Symbol" pitchFamily="18" charset="2"/>
              </a:rPr>
              <a:t>Lab 8C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!</a:t>
            </a:r>
          </a:p>
        </p:txBody>
      </p:sp>
      <p:pic>
        <p:nvPicPr>
          <p:cNvPr id="59396" name="Picture 4" descr="MMj03368600000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5105400"/>
            <a:ext cx="4714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 descr="MMj03368600000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105400"/>
            <a:ext cx="4714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14" descr="MMj03368600000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5105400"/>
            <a:ext cx="4714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C:\Documents and Settings\JohnSchram\Local Settings\Temporary Internet Files\Content.IE5\Y8CX4AO9\MC90005710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648200"/>
            <a:ext cx="1905000" cy="186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368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0"/>
            <a:ext cx="6259344" cy="3566160"/>
          </a:xfrm>
          <a:prstGeom prst="rect">
            <a:avLst/>
          </a:prstGeom>
        </p:spPr>
      </p:pic>
      <p:sp>
        <p:nvSpPr>
          <p:cNvPr id="4" name="WordArt 4"/>
          <p:cNvSpPr>
            <a:spLocks noChangeArrowheads="1" noChangeShapeType="1" noTextEdit="1"/>
          </p:cNvSpPr>
          <p:nvPr/>
        </p:nvSpPr>
        <p:spPr bwMode="auto">
          <a:xfrm>
            <a:off x="5257800" y="4191000"/>
            <a:ext cx="3581400" cy="2286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Make the random lines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only show up on the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left ½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3207107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0"/>
            <a:ext cx="6259344" cy="3566160"/>
          </a:xfrm>
          <a:prstGeom prst="rect">
            <a:avLst/>
          </a:prstGeom>
        </p:spPr>
      </p:pic>
      <p:sp>
        <p:nvSpPr>
          <p:cNvPr id="5" name="WordArt 4"/>
          <p:cNvSpPr>
            <a:spLocks noChangeArrowheads="1" noChangeShapeType="1" noTextEdit="1"/>
          </p:cNvSpPr>
          <p:nvPr/>
        </p:nvSpPr>
        <p:spPr bwMode="auto">
          <a:xfrm>
            <a:off x="5791200" y="4495800"/>
            <a:ext cx="2667000" cy="990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Solution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977640" y="4005072"/>
            <a:ext cx="594360" cy="347472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977640" y="4773168"/>
            <a:ext cx="594360" cy="347472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1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-1"/>
            <a:ext cx="6263640" cy="3566160"/>
          </a:xfrm>
          <a:prstGeom prst="rect">
            <a:avLst/>
          </a:prstGeom>
        </p:spPr>
      </p:pic>
      <p:sp>
        <p:nvSpPr>
          <p:cNvPr id="6" name="WordArt 4"/>
          <p:cNvSpPr>
            <a:spLocks noChangeArrowheads="1" noChangeShapeType="1" noTextEdit="1"/>
          </p:cNvSpPr>
          <p:nvPr/>
        </p:nvSpPr>
        <p:spPr bwMode="auto">
          <a:xfrm>
            <a:off x="5257800" y="4191000"/>
            <a:ext cx="3581400" cy="2286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Make the random lines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only show up on the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right ½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4281174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-1"/>
            <a:ext cx="6263640" cy="3566160"/>
          </a:xfrm>
          <a:prstGeom prst="rect">
            <a:avLst/>
          </a:prstGeom>
        </p:spPr>
      </p:pic>
      <p:sp>
        <p:nvSpPr>
          <p:cNvPr id="6" name="WordArt 4"/>
          <p:cNvSpPr>
            <a:spLocks noChangeArrowheads="1" noChangeShapeType="1" noTextEdit="1"/>
          </p:cNvSpPr>
          <p:nvPr/>
        </p:nvSpPr>
        <p:spPr bwMode="auto">
          <a:xfrm>
            <a:off x="5791200" y="4495800"/>
            <a:ext cx="2667000" cy="990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Solution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611880" y="4005072"/>
            <a:ext cx="594360" cy="347472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611880" y="4773168"/>
            <a:ext cx="594360" cy="347472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75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880360" y="0"/>
            <a:ext cx="6263640" cy="3566160"/>
          </a:xfrm>
          <a:prstGeom prst="rect">
            <a:avLst/>
          </a:prstGeom>
        </p:spPr>
      </p:pic>
      <p:sp>
        <p:nvSpPr>
          <p:cNvPr id="5" name="WordArt 4"/>
          <p:cNvSpPr>
            <a:spLocks noChangeArrowheads="1" noChangeShapeType="1" noTextEdit="1"/>
          </p:cNvSpPr>
          <p:nvPr/>
        </p:nvSpPr>
        <p:spPr bwMode="auto">
          <a:xfrm>
            <a:off x="5257800" y="4191000"/>
            <a:ext cx="3581400" cy="2286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Make the random lines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only show up on the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top ½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972212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1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80360" y="0"/>
            <a:ext cx="6263640" cy="3566160"/>
          </a:xfrm>
          <a:prstGeom prst="rect">
            <a:avLst/>
          </a:prstGeom>
        </p:spPr>
      </p:pic>
      <p:sp>
        <p:nvSpPr>
          <p:cNvPr id="6" name="WordArt 4"/>
          <p:cNvSpPr>
            <a:spLocks noChangeArrowheads="1" noChangeShapeType="1" noTextEdit="1"/>
          </p:cNvSpPr>
          <p:nvPr/>
        </p:nvSpPr>
        <p:spPr bwMode="auto">
          <a:xfrm>
            <a:off x="5791200" y="4495800"/>
            <a:ext cx="2667000" cy="990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Solution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977640" y="4389120"/>
            <a:ext cx="594360" cy="347472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977640" y="5157216"/>
            <a:ext cx="594360" cy="347472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709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80360" y="0"/>
            <a:ext cx="6263640" cy="3566160"/>
          </a:xfrm>
          <a:prstGeom prst="rect">
            <a:avLst/>
          </a:prstGeom>
        </p:spPr>
      </p:pic>
      <p:sp>
        <p:nvSpPr>
          <p:cNvPr id="4" name="WordArt 4"/>
          <p:cNvSpPr>
            <a:spLocks noChangeArrowheads="1" noChangeShapeType="1" noTextEdit="1"/>
          </p:cNvSpPr>
          <p:nvPr/>
        </p:nvSpPr>
        <p:spPr bwMode="auto">
          <a:xfrm>
            <a:off x="5257800" y="4191000"/>
            <a:ext cx="3581400" cy="2286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Make the random lines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only show up on the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bottom ½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2572043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880360" y="0"/>
            <a:ext cx="6263640" cy="3566160"/>
          </a:xfrm>
          <a:prstGeom prst="rect">
            <a:avLst/>
          </a:prstGeom>
        </p:spPr>
      </p:pic>
      <p:sp>
        <p:nvSpPr>
          <p:cNvPr id="5" name="WordArt 4"/>
          <p:cNvSpPr>
            <a:spLocks noChangeArrowheads="1" noChangeShapeType="1" noTextEdit="1"/>
          </p:cNvSpPr>
          <p:nvPr/>
        </p:nvSpPr>
        <p:spPr bwMode="auto">
          <a:xfrm>
            <a:off x="5791200" y="4495800"/>
            <a:ext cx="2667000" cy="990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Solution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611880" y="4389120"/>
            <a:ext cx="594360" cy="347472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611880" y="5157216"/>
            <a:ext cx="594360" cy="347472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80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80360" y="0"/>
            <a:ext cx="6263640" cy="3566160"/>
          </a:xfrm>
          <a:prstGeom prst="rect">
            <a:avLst/>
          </a:prstGeom>
        </p:spPr>
      </p:pic>
      <p:sp>
        <p:nvSpPr>
          <p:cNvPr id="4" name="WordArt 4"/>
          <p:cNvSpPr>
            <a:spLocks noChangeArrowheads="1" noChangeShapeType="1" noTextEdit="1"/>
          </p:cNvSpPr>
          <p:nvPr/>
        </p:nvSpPr>
        <p:spPr bwMode="auto">
          <a:xfrm>
            <a:off x="5257800" y="4191000"/>
            <a:ext cx="3581400" cy="2286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Make the random lines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only show up in the 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top-left ¼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283693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10587" r="17235" b="11994"/>
          <a:stretch/>
        </p:blipFill>
        <p:spPr bwMode="auto">
          <a:xfrm>
            <a:off x="182878" y="182878"/>
            <a:ext cx="8778241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848" y="1"/>
            <a:ext cx="6931152" cy="39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55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9926" r="10001" b="5509"/>
          <a:stretch/>
        </p:blipFill>
        <p:spPr bwMode="auto">
          <a:xfrm>
            <a:off x="182880" y="182880"/>
            <a:ext cx="8778240" cy="6492241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880360" y="0"/>
            <a:ext cx="6263640" cy="3566160"/>
          </a:xfrm>
          <a:prstGeom prst="rect">
            <a:avLst/>
          </a:prstGeom>
        </p:spPr>
      </p:pic>
      <p:sp>
        <p:nvSpPr>
          <p:cNvPr id="5" name="WordArt 4"/>
          <p:cNvSpPr>
            <a:spLocks noChangeArrowheads="1" noChangeShapeType="1" noTextEdit="1"/>
          </p:cNvSpPr>
          <p:nvPr/>
        </p:nvSpPr>
        <p:spPr bwMode="auto">
          <a:xfrm>
            <a:off x="5791200" y="4495800"/>
            <a:ext cx="2667000" cy="990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Solution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977640" y="4023360"/>
            <a:ext cx="594360" cy="146304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60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0"/>
            <a:ext cx="6263640" cy="35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WordArt 4"/>
          <p:cNvSpPr>
            <a:spLocks noChangeArrowheads="1" noChangeShapeType="1" noTextEdit="1"/>
          </p:cNvSpPr>
          <p:nvPr/>
        </p:nvSpPr>
        <p:spPr bwMode="auto">
          <a:xfrm>
            <a:off x="5257800" y="4191000"/>
            <a:ext cx="3581400" cy="2286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Make the random lines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only show up in the bottom-</a:t>
            </a:r>
          </a:p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right ¼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1557735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26" r="10000" b="550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0"/>
            <a:ext cx="6263640" cy="35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WordArt 4"/>
          <p:cNvSpPr>
            <a:spLocks noChangeArrowheads="1" noChangeShapeType="1" noTextEdit="1"/>
          </p:cNvSpPr>
          <p:nvPr/>
        </p:nvSpPr>
        <p:spPr bwMode="auto">
          <a:xfrm>
            <a:off x="5791200" y="4495800"/>
            <a:ext cx="2667000" cy="990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0231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Solution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611880" y="4023360"/>
            <a:ext cx="594360" cy="146304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0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9056" r="18531" b="483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086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463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8437" r="23656" b="6998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56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744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t="8561" r="13750" b="6328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092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533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18486" r="24719" b="7072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90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6984" r="19333" b="9678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44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71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t="10546" r="28468" b="9801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459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42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r>
              <a:rPr lang="en-US" sz="7200" dirty="0">
                <a:latin typeface="Arial Black" pitchFamily="34" charset="0"/>
              </a:rPr>
              <a:t>Lab 8C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381000" y="1447800"/>
            <a:ext cx="8382000" cy="2585323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600" dirty="0"/>
              <a:t>What you saw in the past 6 program examples relates directly to what </a:t>
            </a:r>
          </a:p>
          <a:p>
            <a:pPr algn="ctr">
              <a:lnSpc>
                <a:spcPct val="150000"/>
              </a:lnSpc>
            </a:pPr>
            <a:r>
              <a:rPr lang="en-US" sz="3600" dirty="0"/>
              <a:t>you will be doing in Lab 8C.</a:t>
            </a:r>
            <a:endParaRPr lang="en-US" sz="3600" b="0" i="1" dirty="0">
              <a:latin typeface="Arial Black" pitchFamily="34" charset="0"/>
            </a:endParaRPr>
          </a:p>
        </p:txBody>
      </p:sp>
      <p:pic>
        <p:nvPicPr>
          <p:cNvPr id="36868" name="Picture 4" descr="MMAG00293_0000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267200"/>
            <a:ext cx="22907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513" y="0"/>
            <a:ext cx="4714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4714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0"/>
            <a:ext cx="4714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7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14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9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13" y="0"/>
            <a:ext cx="4714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Picture 14" descr="MMj0336860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0"/>
            <a:ext cx="4714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42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6984" r="19333" b="9678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6934200" cy="39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9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 eaLnBrk="1" hangingPunct="1"/>
            <a:r>
              <a:rPr lang="en-US" b="1">
                <a:latin typeface="Arial Narrow" pitchFamily="34" charset="0"/>
              </a:rPr>
              <a:t> Where do you get the 3 color #s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152400" y="838200"/>
            <a:ext cx="8839200" cy="6016625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I started by downloading an image of the Official Texas Flag. 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I then loaded it in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MS Paint</a:t>
            </a:r>
            <a:r>
              <a:rPr lang="en-US" sz="2200" dirty="0">
                <a:latin typeface="Arial Narrow" pitchFamily="34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Using the eye-dropper tool, 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I then clicked on 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the desired color.</a:t>
            </a: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I then clicked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[Edit Colors] and 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made note of the </a:t>
            </a:r>
            <a:r>
              <a:rPr lang="en-US" sz="2200" dirty="0">
                <a:solidFill>
                  <a:srgbClr val="FF0000"/>
                </a:solidFill>
                <a:latin typeface="Arial Narrow" pitchFamily="34" charset="0"/>
                <a:sym typeface="Symbol" pitchFamily="18" charset="2"/>
              </a:rPr>
              <a:t>red</a:t>
            </a:r>
            <a:r>
              <a:rPr lang="en-US" sz="2200" dirty="0">
                <a:latin typeface="Arial Narrow" pitchFamily="34" charset="0"/>
                <a:sym typeface="Symbol" pitchFamily="18" charset="2"/>
              </a:rPr>
              <a:t>, 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solidFill>
                  <a:srgbClr val="003300"/>
                </a:solidFill>
                <a:latin typeface="Arial Narrow" pitchFamily="34" charset="0"/>
                <a:sym typeface="Symbol" pitchFamily="18" charset="2"/>
              </a:rPr>
              <a:t>green</a:t>
            </a:r>
            <a:r>
              <a:rPr lang="en-US" sz="2200" dirty="0">
                <a:latin typeface="Arial Narrow" pitchFamily="34" charset="0"/>
                <a:sym typeface="Symbol" pitchFamily="18" charset="2"/>
              </a:rPr>
              <a:t> &amp; </a:t>
            </a:r>
            <a:r>
              <a:rPr lang="en-US" sz="2200" dirty="0">
                <a:solidFill>
                  <a:srgbClr val="0000FF"/>
                </a:solidFill>
                <a:latin typeface="Arial Narrow" pitchFamily="34" charset="0"/>
                <a:sym typeface="Symbol" pitchFamily="18" charset="2"/>
              </a:rPr>
              <a:t>blue</a:t>
            </a:r>
            <a:r>
              <a:rPr lang="en-US" sz="2200" dirty="0">
                <a:latin typeface="Arial Narrow" pitchFamily="34" charset="0"/>
                <a:sym typeface="Symbol" pitchFamily="18" charset="2"/>
              </a:rPr>
              <a:t> values.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16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114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By using the same 3 numbers in my program, I get the exact same color in 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the output of my Python program:  </a:t>
            </a:r>
            <a:endParaRPr lang="en-US" sz="2200" b="0" dirty="0">
              <a:sym typeface="Symbol" pitchFamily="18" charset="2"/>
            </a:endParaRPr>
          </a:p>
        </p:txBody>
      </p:sp>
      <p:pic>
        <p:nvPicPr>
          <p:cNvPr id="45060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6" t="15428" r="78418" b="81487"/>
          <a:stretch>
            <a:fillRect/>
          </a:stretch>
        </p:blipFill>
        <p:spPr bwMode="auto">
          <a:xfrm>
            <a:off x="2438400" y="2255838"/>
            <a:ext cx="685800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2" t="9520" r="5244" b="80032"/>
          <a:stretch>
            <a:fillRect/>
          </a:stretch>
        </p:blipFill>
        <p:spPr bwMode="auto">
          <a:xfrm>
            <a:off x="2598738" y="3124200"/>
            <a:ext cx="914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1219200"/>
            <a:ext cx="5473700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3" name="Line 10"/>
          <p:cNvSpPr>
            <a:spLocks noChangeShapeType="1"/>
          </p:cNvSpPr>
          <p:nvPr/>
        </p:nvSpPr>
        <p:spPr bwMode="auto">
          <a:xfrm flipH="1">
            <a:off x="3013075" y="2136775"/>
            <a:ext cx="1604963" cy="4746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4" name="Oval 11"/>
          <p:cNvSpPr>
            <a:spLocks noChangeArrowheads="1"/>
          </p:cNvSpPr>
          <p:nvPr/>
        </p:nvSpPr>
        <p:spPr bwMode="auto">
          <a:xfrm>
            <a:off x="4618038" y="1874520"/>
            <a:ext cx="311150" cy="3048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5" name="Line 10"/>
          <p:cNvSpPr>
            <a:spLocks noChangeShapeType="1"/>
          </p:cNvSpPr>
          <p:nvPr/>
        </p:nvSpPr>
        <p:spPr bwMode="auto">
          <a:xfrm flipH="1">
            <a:off x="3352800" y="2136775"/>
            <a:ext cx="5181600" cy="20859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066" name="Picture 3" descr="C:\Documents and Settings\JohnSchram\Local Settings\Temporary Internet Files\Content.IE5\OS1QQ0AN\MC900441523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0"/>
            <a:ext cx="19621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14" t="67969" r="3136" b="10629"/>
          <a:stretch>
            <a:fillRect/>
          </a:stretch>
        </p:blipFill>
        <p:spPr bwMode="auto">
          <a:xfrm>
            <a:off x="457200" y="4191000"/>
            <a:ext cx="1828800" cy="167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8" name="Oval 11"/>
          <p:cNvSpPr>
            <a:spLocks noChangeArrowheads="1"/>
          </p:cNvSpPr>
          <p:nvPr/>
        </p:nvSpPr>
        <p:spPr bwMode="auto">
          <a:xfrm>
            <a:off x="8534400" y="1524000"/>
            <a:ext cx="381000" cy="80803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TextBox 15"/>
          <p:cNvSpPr txBox="1">
            <a:spLocks noChangeArrowheads="1"/>
          </p:cNvSpPr>
          <p:nvPr/>
        </p:nvSpPr>
        <p:spPr bwMode="auto">
          <a:xfrm>
            <a:off x="4191000" y="6336792"/>
            <a:ext cx="37338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setColor(0,39,104)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sz="4000" b="1" spc="-30" dirty="0">
                <a:latin typeface="Arial Narrow" pitchFamily="34" charset="0"/>
              </a:rPr>
              <a:t>You can use </a:t>
            </a:r>
            <a:r>
              <a:rPr lang="en-US" sz="4000" b="1" spc="-30" dirty="0">
                <a:latin typeface="Arial" panose="020B0604020202020204" pitchFamily="34" charset="0"/>
                <a:cs typeface="Arial" panose="020B0604020202020204" pitchFamily="34" charset="0"/>
              </a:rPr>
              <a:t>DigitalColor Meter </a:t>
            </a:r>
            <a:r>
              <a:rPr lang="en-US" sz="4000" b="1" spc="-30" dirty="0">
                <a:latin typeface="Arial Narrow" pitchFamily="34" charset="0"/>
              </a:rPr>
              <a:t>on a Mac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152400" y="838200"/>
            <a:ext cx="8839200" cy="5879751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Double-click the image; which will open it up in a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Preview</a:t>
            </a:r>
            <a:r>
              <a:rPr lang="en-US" sz="2200" dirty="0">
                <a:latin typeface="Arial Narrow" pitchFamily="34" charset="0"/>
                <a:sym typeface="Symbol" pitchFamily="18" charset="2"/>
              </a:rPr>
              <a:t> window.</a:t>
            </a:r>
          </a:p>
          <a:p>
            <a:pPr eaLnBrk="1" hangingPunct="1">
              <a:lnSpc>
                <a:spcPct val="90000"/>
              </a:lnSpc>
            </a:pPr>
            <a:endParaRPr lang="en-US" sz="1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Open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DigitalColor Meter</a:t>
            </a:r>
            <a:r>
              <a:rPr lang="en-US" sz="2200" dirty="0">
                <a:latin typeface="Arial Narrow" pitchFamily="34" charset="0"/>
                <a:sym typeface="Symbol" pitchFamily="18" charset="2"/>
              </a:rPr>
              <a:t>.  (You can do a </a:t>
            </a:r>
            <a:r>
              <a:rPr lang="en-US" sz="2200" i="1" dirty="0">
                <a:latin typeface="Arial Narrow" pitchFamily="34" charset="0"/>
                <a:sym typeface="Symbol" pitchFamily="18" charset="2"/>
              </a:rPr>
              <a:t>search</a:t>
            </a:r>
            <a:r>
              <a:rPr lang="en-US" sz="2200" dirty="0">
                <a:latin typeface="Arial Narrow" pitchFamily="34" charset="0"/>
                <a:sym typeface="Symbol" pitchFamily="18" charset="2"/>
              </a:rPr>
              <a:t> for it.)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3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 Narrow" pitchFamily="34" charset="0"/>
              <a:sym typeface="Symbol" pitchFamily="18" charset="2"/>
            </a:endParaRPr>
          </a:p>
          <a:p>
            <a:pPr eaLnBrk="1" hangingPunct="1">
              <a:lnSpc>
                <a:spcPct val="114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Move your mouse pointer inside the preview window over the desired color.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The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DigitalColor Meter </a:t>
            </a:r>
            <a:r>
              <a:rPr lang="en-US" sz="2200" dirty="0">
                <a:latin typeface="Arial Narrow" pitchFamily="34" charset="0"/>
                <a:sym typeface="Symbol" pitchFamily="18" charset="2"/>
              </a:rPr>
              <a:t>will show you the 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red</a:t>
            </a:r>
            <a:r>
              <a:rPr lang="en-US" sz="2200" dirty="0">
                <a:latin typeface="Arial Narrow" pitchFamily="34" charset="0"/>
                <a:sym typeface="Symbol" pitchFamily="18" charset="2"/>
              </a:rPr>
              <a:t>, </a:t>
            </a:r>
            <a:r>
              <a:rPr lang="en-US" sz="22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green</a:t>
            </a:r>
            <a:r>
              <a:rPr lang="en-US" sz="2200" dirty="0">
                <a:latin typeface="Arial Narrow" pitchFamily="34" charset="0"/>
                <a:sym typeface="Symbol" pitchFamily="18" charset="2"/>
              </a:rPr>
              <a:t> and </a:t>
            </a: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blue</a:t>
            </a:r>
            <a:r>
              <a:rPr lang="en-US" sz="2200" dirty="0">
                <a:latin typeface="Arial Narrow" pitchFamily="34" charset="0"/>
                <a:sym typeface="Symbol" pitchFamily="18" charset="2"/>
              </a:rPr>
              <a:t> values.</a:t>
            </a:r>
          </a:p>
        </p:txBody>
      </p:sp>
      <p:pic>
        <p:nvPicPr>
          <p:cNvPr id="1027" name="Picture 3" descr="C:\Users\JohnSchram\Desktop\DC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752600"/>
            <a:ext cx="8595360" cy="414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 flipH="1" flipV="1">
            <a:off x="3361267" y="5334000"/>
            <a:ext cx="182880" cy="228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457200" y="3823210"/>
            <a:ext cx="2514600" cy="701731"/>
          </a:xfrm>
          <a:prstGeom prst="rect">
            <a:avLst/>
          </a:prstGeom>
          <a:solidFill>
            <a:srgbClr val="00FFCC"/>
          </a:solidFill>
          <a:ln w="571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3413" algn="l"/>
              </a:tabLst>
              <a:defRPr sz="1900" b="1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 Narrow" pitchFamily="34" charset="0"/>
                <a:sym typeface="Symbol" pitchFamily="18" charset="2"/>
              </a:rPr>
              <a:t>Make sure this says: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Display in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sRGB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  <a:sym typeface="Symbol" pitchFamily="18" charset="2"/>
            </a:endParaRPr>
          </a:p>
        </p:txBody>
      </p:sp>
      <p:sp>
        <p:nvSpPr>
          <p:cNvPr id="20" name="Line 10"/>
          <p:cNvSpPr>
            <a:spLocks noChangeShapeType="1"/>
          </p:cNvSpPr>
          <p:nvPr/>
        </p:nvSpPr>
        <p:spPr bwMode="auto">
          <a:xfrm flipH="1">
            <a:off x="2258568" y="2286000"/>
            <a:ext cx="609601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 flipH="1" flipV="1">
            <a:off x="2843106" y="2286000"/>
            <a:ext cx="0" cy="1219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 flipH="1">
            <a:off x="1874519" y="3505200"/>
            <a:ext cx="996696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 flipH="1" flipV="1">
            <a:off x="1905000" y="3505200"/>
            <a:ext cx="0" cy="381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36316"/>
          </a:xfrm>
        </p:spPr>
        <p:txBody>
          <a:bodyPr/>
          <a:lstStyle/>
          <a:p>
            <a:pPr eaLnBrk="1" hangingPunct="1"/>
            <a:r>
              <a:rPr lang="en-US" sz="4000" b="1" spc="-30" dirty="0">
                <a:latin typeface="Arial" panose="020B0604020202020204" pitchFamily="34" charset="0"/>
                <a:cs typeface="Arial" panose="020B0604020202020204" pitchFamily="34" charset="0"/>
              </a:rPr>
              <a:t>You can also just do a </a:t>
            </a:r>
            <a:r>
              <a:rPr lang="en-US" sz="4000" spc="-30" dirty="0">
                <a:latin typeface="Arial Black" panose="020B0A04020102020204" pitchFamily="34" charset="0"/>
                <a:cs typeface="Arial" panose="020B0604020202020204" pitchFamily="34" charset="0"/>
              </a:rPr>
              <a:t>Google</a:t>
            </a:r>
            <a:br>
              <a:rPr lang="en-US" sz="4000" b="1" spc="-3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spc="-30" dirty="0">
                <a:latin typeface="Arial" panose="020B0604020202020204" pitchFamily="34" charset="0"/>
                <a:cs typeface="Arial" panose="020B0604020202020204" pitchFamily="34" charset="0"/>
              </a:rPr>
              <a:t>search for most RGB color values.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6316"/>
            <a:ext cx="9144000" cy="572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6324600" y="4876800"/>
            <a:ext cx="1764792" cy="167640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8176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9985</TotalTime>
  <Words>600</Words>
  <Application>Microsoft Office PowerPoint</Application>
  <PresentationFormat>On-screen Show (4:3)</PresentationFormat>
  <Paragraphs>168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Arial Black</vt:lpstr>
      <vt:lpstr>Arial Narrow</vt:lpstr>
      <vt:lpstr>Calibri</vt:lpstr>
      <vt:lpstr>Consolas</vt:lpstr>
      <vt:lpstr>Impact</vt:lpstr>
      <vt:lpstr>Rockwell Extra Bold</vt:lpstr>
      <vt:lpstr>Symbol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Where do you get the 3 color #s</vt:lpstr>
      <vt:lpstr>You can use DigitalColor Meter on a Mac</vt:lpstr>
      <vt:lpstr>You can also just do a Google search for most RGB color values.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Simulations</vt:lpstr>
      <vt:lpstr>PowerPoint Presentation</vt:lpstr>
      <vt:lpstr>PowerPoint Presentation</vt:lpstr>
      <vt:lpstr>What else is wrong?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Changing Random Number Ranges to Affect the Graphics Program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8C</vt:lpstr>
    </vt:vector>
  </TitlesOfParts>
  <Manager>Leon Schram</Manager>
  <Company>BHS-RISD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1047</cp:revision>
  <dcterms:created xsi:type="dcterms:W3CDTF">2003-07-04T03:08:29Z</dcterms:created>
  <dcterms:modified xsi:type="dcterms:W3CDTF">2021-05-19T15:33:34Z</dcterms:modified>
</cp:coreProperties>
</file>